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0" r:id="rId15"/>
    <p:sldId id="271" r:id="rId16"/>
    <p:sldId id="274" r:id="rId17"/>
    <p:sldId id="275" r:id="rId18"/>
    <p:sldId id="281" r:id="rId19"/>
    <p:sldId id="276" r:id="rId20"/>
    <p:sldId id="277" r:id="rId21"/>
    <p:sldId id="283" r:id="rId22"/>
    <p:sldId id="280" r:id="rId23"/>
    <p:sldId id="282" r:id="rId24"/>
    <p:sldId id="278" r:id="rId25"/>
    <p:sldId id="279" r:id="rId26"/>
    <p:sldId id="272" r:id="rId27"/>
    <p:sldId id="273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BC7608-FAF5-45E5-B6F9-D3990B2E85E8}" type="datetimeFigureOut">
              <a:rPr lang="ru-RU" smtClean="0"/>
              <a:t>20.03.2022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3CAF03-9D50-4D94-93DC-CDB11A32B7B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2181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3CAF03-9D50-4D94-93DC-CDB11A32B7B1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942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9591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02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964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9945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9465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01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87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28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355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75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5809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868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463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7691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55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763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1E3F39F-1646-4411-A825-2AA757FDE09D}" type="datetimeFigureOut">
              <a:rPr lang="ru-RU" smtClean="0"/>
              <a:pPr/>
              <a:t>20.03.2022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4C5AE831-AE5B-4587-8B67-0DE85E7043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5172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NUL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NUL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jpg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0CC334D-8B39-41D2-AFEC-61EAD5B85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1059" y="656608"/>
            <a:ext cx="9145644" cy="39847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МБДОУ ЦРР №36 «Волшебный дворец» </a:t>
            </a:r>
            <a:br>
              <a:rPr lang="ru-RU" sz="2800" dirty="0">
                <a:solidFill>
                  <a:srgbClr val="002060"/>
                </a:solidFill>
              </a:rPr>
            </a:br>
            <a:r>
              <a:rPr lang="ru-RU" sz="2800" dirty="0">
                <a:solidFill>
                  <a:srgbClr val="002060"/>
                </a:solidFill>
              </a:rPr>
              <a:t>г. Альметьевска</a:t>
            </a:r>
          </a:p>
        </p:txBody>
      </p:sp>
      <p:pic>
        <p:nvPicPr>
          <p:cNvPr id="7" name="Объект 6">
            <a:extLst>
              <a:ext uri="{FF2B5EF4-FFF2-40B4-BE49-F238E27FC236}">
                <a16:creationId xmlns:a16="http://schemas.microsoft.com/office/drawing/2014/main" xmlns="" id="{7FA974EC-B972-4258-8D08-803AC86FB9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263" y="2124223"/>
            <a:ext cx="6110451" cy="4325815"/>
          </a:xfr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7C22F761-6123-4847-A5BB-3CEB19979FAF}"/>
              </a:ext>
            </a:extLst>
          </p:cNvPr>
          <p:cNvSpPr/>
          <p:nvPr/>
        </p:nvSpPr>
        <p:spPr>
          <a:xfrm>
            <a:off x="1449077" y="1200893"/>
            <a:ext cx="882164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cap="none" spc="0" dirty="0">
                <a:ln w="0"/>
                <a:solidFill>
                  <a:schemeClr val="accent1"/>
                </a:solidFill>
              </a:rPr>
              <a:t>Проект на тему</a:t>
            </a:r>
            <a:r>
              <a:rPr lang="ru-RU" sz="3200" cap="none" spc="0" dirty="0" smtClean="0">
                <a:ln w="0"/>
                <a:solidFill>
                  <a:schemeClr val="accent1"/>
                </a:solidFill>
              </a:rPr>
              <a:t>: </a:t>
            </a:r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320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Традиции моей семьи</a:t>
            </a:r>
            <a:r>
              <a:rPr lang="ru-RU" sz="32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 </a:t>
            </a:r>
            <a:endParaRPr lang="ru-RU" sz="32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4F2D75E-1AC8-4E94-B0B1-8A0AFB6CB6AB}"/>
              </a:ext>
            </a:extLst>
          </p:cNvPr>
          <p:cNvSpPr txBox="1"/>
          <p:nvPr/>
        </p:nvSpPr>
        <p:spPr>
          <a:xfrm>
            <a:off x="7498080" y="4733777"/>
            <a:ext cx="44594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</a:rPr>
              <a:t>Выполнили:  Мухаметзянова Э.Ф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 err="1" smtClean="0">
                <a:solidFill>
                  <a:srgbClr val="002060"/>
                </a:solidFill>
              </a:rPr>
              <a:t>Минабутдинова</a:t>
            </a:r>
            <a:r>
              <a:rPr lang="ru-RU" sz="2400" dirty="0" smtClean="0">
                <a:solidFill>
                  <a:srgbClr val="002060"/>
                </a:solidFill>
              </a:rPr>
              <a:t> Э.К.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862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BE90014F-23C3-4231-AFC9-9F314F9500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Немного информации о каждой национальности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3270CDBD-B538-4789-A4E7-B171B85042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1358900"/>
            <a:ext cx="5943600" cy="3962400"/>
          </a:xfrm>
        </p:spPr>
      </p:pic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78B18973-17F4-43DB-9005-57EE4B9AEE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4788120" cy="3332872"/>
          </a:xfrm>
        </p:spPr>
        <p:txBody>
          <a:bodyPr>
            <a:normAutofit fontScale="32500" lnSpcReduction="20000"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+mj-lt"/>
              </a:rPr>
              <a:t>ТАТАРЫ. </a:t>
            </a:r>
          </a:p>
          <a:p>
            <a:r>
              <a:rPr lang="ru-RU" sz="6000" dirty="0">
                <a:solidFill>
                  <a:srgbClr val="002060"/>
                </a:solidFill>
                <a:latin typeface="+mj-lt"/>
              </a:rPr>
              <a:t>Коренные жители Республики Татарстан в России.</a:t>
            </a:r>
          </a:p>
          <a:p>
            <a:r>
              <a:rPr lang="ru-RU" sz="6000" dirty="0">
                <a:solidFill>
                  <a:srgbClr val="002060"/>
                </a:solidFill>
                <a:latin typeface="+mj-lt"/>
              </a:rPr>
              <a:t>Национальный язык – татарский.</a:t>
            </a:r>
          </a:p>
          <a:p>
            <a:r>
              <a:rPr lang="ru-RU" sz="6000" dirty="0">
                <a:solidFill>
                  <a:srgbClr val="002060"/>
                </a:solidFill>
                <a:latin typeface="+mj-lt"/>
              </a:rPr>
              <a:t>Популярные блюда татар: шурпа, плов, пельмени, пахлава, чак-чак. </a:t>
            </a:r>
          </a:p>
          <a:p>
            <a:r>
              <a:rPr lang="ru-RU" sz="6000" dirty="0">
                <a:solidFill>
                  <a:srgbClr val="002060"/>
                </a:solidFill>
                <a:latin typeface="+mj-lt"/>
              </a:rPr>
              <a:t>Татарский национальный праздник – Сабантуй.</a:t>
            </a:r>
          </a:p>
          <a:p>
            <a:endParaRPr lang="ru-RU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33C07E89-4E77-4081-BE45-E12C47370D8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53765">
            <a:off x="9869941" y="456132"/>
            <a:ext cx="2175144" cy="136805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3" y="685800"/>
            <a:ext cx="5943600" cy="4745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98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3B56D4D-DD0A-430C-87C7-10E813B88CB6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13" r="25713"/>
          <a:stretch>
            <a:fillRect/>
          </a:stretch>
        </p:blipFill>
        <p:spPr>
          <a:xfrm>
            <a:off x="581891" y="360218"/>
            <a:ext cx="3905641" cy="5389418"/>
          </a:xfrm>
          <a:prstGeom prst="snip2DiagRect">
            <a:avLst>
              <a:gd name="adj1" fmla="val 0"/>
              <a:gd name="adj2" fmla="val 0"/>
            </a:avLst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B0935EB8-2D66-45B2-9789-14EB248EE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76801" y="1352712"/>
            <a:ext cx="5902036" cy="3108452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4400" b="1" dirty="0"/>
              <a:t>РУССКИЕ</a:t>
            </a:r>
          </a:p>
          <a:p>
            <a:pPr algn="just"/>
            <a:r>
              <a:rPr lang="ru-RU" sz="4400" dirty="0"/>
              <a:t>Коренные жители России.</a:t>
            </a:r>
          </a:p>
          <a:p>
            <a:pPr algn="just"/>
            <a:r>
              <a:rPr lang="ru-RU" sz="4400" dirty="0"/>
              <a:t>Национальный язык – русский.</a:t>
            </a:r>
          </a:p>
          <a:p>
            <a:pPr algn="just"/>
            <a:r>
              <a:rPr lang="ru-RU" sz="4400" dirty="0"/>
              <a:t>Популярные национальные блюда: Щи, окрошка, борщ, студень, кулебяка.</a:t>
            </a:r>
          </a:p>
          <a:p>
            <a:pPr algn="just"/>
            <a:r>
              <a:rPr lang="ru-RU" sz="4400" dirty="0"/>
              <a:t>Национальные праздники: Новый год, Крещение, Масленица, Пасха.</a:t>
            </a:r>
          </a:p>
          <a:p>
            <a:pPr algn="ctr"/>
            <a:endParaRPr lang="ru-RU" sz="2400" b="1" dirty="0"/>
          </a:p>
          <a:p>
            <a:pPr algn="ctr"/>
            <a:endParaRPr lang="ru-RU" sz="24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5C01FE9-69AB-4368-AAC1-DBA4933F84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62551">
            <a:off x="9390422" y="471231"/>
            <a:ext cx="2607907" cy="1501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48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6B00763-313C-47CA-BB88-0DEF013F690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6" r="26076"/>
          <a:stretch>
            <a:fillRect/>
          </a:stretch>
        </p:blipFill>
        <p:spPr>
          <a:xfrm>
            <a:off x="484910" y="595745"/>
            <a:ext cx="4026886" cy="5430982"/>
          </a:xfrm>
          <a:prstGeom prst="snip2DiagRect">
            <a:avLst>
              <a:gd name="adj1" fmla="val 0"/>
              <a:gd name="adj2" fmla="val 0"/>
            </a:avLst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A2F9907-032C-45FC-9B61-7BCC2FF4FB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11796" y="1610099"/>
            <a:ext cx="7333200" cy="3637802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2200" b="1" dirty="0"/>
              <a:t>АРМЯНЕ</a:t>
            </a:r>
          </a:p>
          <a:p>
            <a:pPr algn="just"/>
            <a:r>
              <a:rPr lang="ru-RU" sz="2400" dirty="0"/>
              <a:t>Коренные жители Армении.</a:t>
            </a:r>
          </a:p>
          <a:p>
            <a:pPr algn="just"/>
            <a:r>
              <a:rPr lang="ru-RU" sz="2400" b="1" dirty="0"/>
              <a:t>Национальный язык: </a:t>
            </a:r>
            <a:r>
              <a:rPr lang="ru-RU" sz="2400" dirty="0"/>
              <a:t>армянский.</a:t>
            </a:r>
          </a:p>
          <a:p>
            <a:pPr algn="just"/>
            <a:r>
              <a:rPr lang="ru-RU" sz="2400" b="1" dirty="0"/>
              <a:t>Популярные национальные блюда: </a:t>
            </a:r>
            <a:r>
              <a:rPr lang="ru-RU" sz="2400" dirty="0"/>
              <a:t>бастурма, </a:t>
            </a:r>
            <a:r>
              <a:rPr lang="ru-RU" sz="2400" dirty="0" err="1"/>
              <a:t>бозбаш</a:t>
            </a:r>
            <a:r>
              <a:rPr lang="ru-RU" sz="2400" dirty="0"/>
              <a:t>, лаваш, гата, пахлава.</a:t>
            </a:r>
          </a:p>
          <a:p>
            <a:r>
              <a:rPr lang="ru-RU" sz="2400" b="1" dirty="0"/>
              <a:t>Популярные национальные </a:t>
            </a:r>
            <a:r>
              <a:rPr lang="ru-RU" sz="2400" b="1" dirty="0" err="1"/>
              <a:t>праздникик</a:t>
            </a:r>
            <a:r>
              <a:rPr lang="ru-RU" sz="2400" b="1" dirty="0"/>
              <a:t>: </a:t>
            </a:r>
            <a:r>
              <a:rPr lang="ru-RU" sz="240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i="0" dirty="0">
                <a:solidFill>
                  <a:srgbClr val="002060"/>
                </a:solidFill>
                <a:effectLst/>
              </a:rPr>
              <a:t>День 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>святого Саркиса, </a:t>
            </a:r>
            <a:r>
              <a:rPr lang="ru-RU" sz="2400" b="0" i="0" dirty="0" err="1">
                <a:solidFill>
                  <a:srgbClr val="002060"/>
                </a:solidFill>
                <a:effectLst/>
              </a:rPr>
              <a:t>Вардананк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>, Сурб Затик, </a:t>
            </a:r>
            <a:r>
              <a:rPr lang="ru-RU" sz="2400" b="0" i="0" dirty="0" err="1">
                <a:solidFill>
                  <a:srgbClr val="002060"/>
                </a:solidFill>
                <a:effectLst/>
              </a:rPr>
              <a:t>Амбарцум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>,  </a:t>
            </a:r>
            <a:r>
              <a:rPr lang="ru-RU" sz="2400" b="0" i="0" dirty="0" err="1">
                <a:solidFill>
                  <a:srgbClr val="002060"/>
                </a:solidFill>
                <a:effectLst/>
              </a:rPr>
              <a:t>Таркманчац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>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688C19E3-F596-4388-9904-64026FF99B2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768912">
            <a:off x="9215807" y="625185"/>
            <a:ext cx="2810268" cy="1557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400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1389E695-2318-4A40-822C-BDF044084BDF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65" r="26065"/>
          <a:stretch>
            <a:fillRect/>
          </a:stretch>
        </p:blipFill>
        <p:spPr>
          <a:xfrm>
            <a:off x="1017148" y="942535"/>
            <a:ext cx="3280974" cy="4572000"/>
          </a:xfrm>
          <a:prstGeom prst="snip2DiagRect">
            <a:avLst>
              <a:gd name="adj1" fmla="val 0"/>
              <a:gd name="adj2" fmla="val 0"/>
            </a:avLst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5CAF171-1762-4D2D-8E52-ACE8D8F45D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1" y="1814732"/>
            <a:ext cx="6559477" cy="4117662"/>
          </a:xfrm>
        </p:spPr>
        <p:txBody>
          <a:bodyPr>
            <a:normAutofit/>
          </a:bodyPr>
          <a:lstStyle/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ЛЕЗГИНЫ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Д</a:t>
            </a:r>
            <a:r>
              <a:rPr lang="ru-RU" sz="2000" b="0" i="0" dirty="0">
                <a:solidFill>
                  <a:srgbClr val="002060"/>
                </a:solidFill>
                <a:effectLst/>
              </a:rPr>
              <a:t>ревнейший коренной народ Дагестанской Республики</a:t>
            </a:r>
            <a:r>
              <a:rPr lang="ru-RU" sz="2000" b="0" i="0" strike="noStrike" dirty="0">
                <a:solidFill>
                  <a:srgbClr val="002060"/>
                </a:solidFill>
                <a:effectLst/>
              </a:rPr>
              <a:t>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Национальный язык – лезгинский.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Популярные национальные блюда: хинкал, шурпа, голубцы, шашлык.</a:t>
            </a:r>
          </a:p>
          <a:p>
            <a:pPr algn="just"/>
            <a:r>
              <a:rPr lang="ru-RU" sz="2000" dirty="0">
                <a:solidFill>
                  <a:srgbClr val="002060"/>
                </a:solidFill>
              </a:rPr>
              <a:t>Национальные праздники: праздник Нового года, праздник первой борозды, праздник цветов.</a:t>
            </a:r>
          </a:p>
          <a:p>
            <a:pPr algn="ctr"/>
            <a:endParaRPr lang="ru-RU" sz="2000" dirty="0">
              <a:solidFill>
                <a:srgbClr val="0645AD"/>
              </a:solidFill>
            </a:endParaRPr>
          </a:p>
          <a:p>
            <a:pPr algn="ctr"/>
            <a:endParaRPr lang="ru-RU" sz="2000" dirty="0">
              <a:solidFill>
                <a:srgbClr val="0645AD"/>
              </a:solidFill>
            </a:endParaRPr>
          </a:p>
          <a:p>
            <a:pPr algn="ctr"/>
            <a:endParaRPr lang="ru-RU" sz="2000" b="1" dirty="0"/>
          </a:p>
          <a:p>
            <a:pPr algn="ctr"/>
            <a:endParaRPr lang="ru-RU" sz="2000" b="1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78EE888-9519-41D5-AC77-7446AABF88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14518">
            <a:off x="9154467" y="661400"/>
            <a:ext cx="2823789" cy="162013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733" y="942535"/>
            <a:ext cx="3974734" cy="513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7614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4ADA21-AB18-4F92-9A82-219815839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Национальное блюдо – хинкал.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B5F7E5B-D6F7-450D-935B-7AB938F1D2D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" r="2153"/>
          <a:stretch>
            <a:fillRect/>
          </a:stretch>
        </p:blipFill>
        <p:spPr>
          <a:xfrm>
            <a:off x="665018" y="484909"/>
            <a:ext cx="4057794" cy="5486400"/>
          </a:xfrm>
          <a:prstGeom prst="snip2DiagRect">
            <a:avLst>
              <a:gd name="adj1" fmla="val 0"/>
              <a:gd name="adj2" fmla="val 0"/>
            </a:avLst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71B94DE6-85AB-49E4-86A2-121FC3B3EA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480176" cy="2357642"/>
          </a:xfrm>
        </p:spPr>
        <p:txBody>
          <a:bodyPr>
            <a:normAutofit/>
          </a:bodyPr>
          <a:lstStyle/>
          <a:p>
            <a:pPr algn="just"/>
            <a:r>
              <a:rPr lang="ru-RU" sz="2400" dirty="0"/>
              <a:t>Саид по национальности лезгин. И в их семье чтут все традиции народа. Мама часто готовит национальные блюда, вот и на ужин приготовила самое популярное блюдо их народа – хинкал. </a:t>
            </a:r>
          </a:p>
        </p:txBody>
      </p:sp>
    </p:spTree>
    <p:extLst>
      <p:ext uri="{BB962C8B-B14F-4D97-AF65-F5344CB8AC3E}">
        <p14:creationId xmlns:p14="http://schemas.microsoft.com/office/powerpoint/2010/main" val="3454572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ABCA228-1051-4476-9998-898D1562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3358" y="1730112"/>
            <a:ext cx="6019800" cy="1712742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  <a:t/>
            </a:r>
            <a:b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</a:br>
            <a: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  <a:t/>
            </a:r>
            <a:b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</a:br>
            <a: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  <a:t/>
            </a:r>
            <a:b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</a:br>
            <a: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  <a:t/>
            </a:r>
            <a:b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</a:br>
            <a: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  <a:t/>
            </a:r>
            <a:b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</a:br>
            <a: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  <a:t/>
            </a:r>
            <a:b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</a:br>
            <a: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  <a:t/>
            </a:r>
            <a:br>
              <a:rPr lang="ru-RU" dirty="0">
                <a:solidFill>
                  <a:srgbClr val="222222"/>
                </a:solidFill>
                <a:latin typeface="Open Sans" panose="020B0604020202020204" pitchFamily="34" charset="0"/>
              </a:rPr>
            </a:br>
            <a:r>
              <a:rPr lang="ru-RU" dirty="0">
                <a:latin typeface="Open Sans" panose="020B0604020202020204" pitchFamily="34" charset="0"/>
              </a:rPr>
              <a:t>Праздник Святого Воскресения, именуемый в Армении «Затик».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E59FDE3-3AE9-4578-9D78-6B35C5B29F1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3" r="2153"/>
          <a:stretch>
            <a:fillRect/>
          </a:stretch>
        </p:blipFill>
        <p:spPr>
          <a:xfrm>
            <a:off x="332509" y="443345"/>
            <a:ext cx="3937477" cy="5583382"/>
          </a:xfrm>
          <a:prstGeom prst="snip2DiagRect">
            <a:avLst>
              <a:gd name="adj1" fmla="val 0"/>
              <a:gd name="adj2" fmla="val 0"/>
            </a:avLst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54E764A-54A7-458E-850F-C933240A97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1" y="2777066"/>
            <a:ext cx="7192524" cy="2456116"/>
          </a:xfrm>
        </p:spPr>
        <p:txBody>
          <a:bodyPr>
            <a:noAutofit/>
          </a:bodyPr>
          <a:lstStyle/>
          <a:p>
            <a:pPr algn="just"/>
            <a:r>
              <a:rPr lang="ru-RU" sz="2400" b="0" i="0" dirty="0">
                <a:solidFill>
                  <a:srgbClr val="002060"/>
                </a:solidFill>
                <a:effectLst/>
              </a:rPr>
              <a:t>Сурб Затик, что в переводе с </a:t>
            </a:r>
            <a:r>
              <a:rPr lang="ru-RU" sz="2400" dirty="0">
                <a:solidFill>
                  <a:srgbClr val="002060"/>
                </a:solidFill>
              </a:rPr>
              <a:t>армянского языка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> означает «Священная Пасха», отмечается </a:t>
            </a:r>
            <a:r>
              <a:rPr lang="ru-RU" sz="2400" dirty="0">
                <a:solidFill>
                  <a:srgbClr val="002060"/>
                </a:solidFill>
              </a:rPr>
              <a:t>армянами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>, в сущности, таким же образом, как и праздник Пасха всеми христианами.</a:t>
            </a:r>
            <a:r>
              <a:rPr lang="ru-RU" sz="2400" dirty="0">
                <a:solidFill>
                  <a:srgbClr val="002060"/>
                </a:solidFill>
              </a:rPr>
              <a:t> Так на фотографии, Спартак отмечает праздник Сурб Затик. 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/>
            </a:r>
            <a:br>
              <a:rPr lang="ru-RU" sz="2400" b="0" i="0" dirty="0">
                <a:solidFill>
                  <a:srgbClr val="002060"/>
                </a:solidFill>
                <a:effectLst/>
              </a:rPr>
            </a:br>
            <a:endParaRPr lang="ru-RU" sz="2400" b="0" i="0" dirty="0">
              <a:solidFill>
                <a:srgbClr val="002060"/>
              </a:solidFill>
              <a:effectLst/>
            </a:endParaRPr>
          </a:p>
          <a:p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0591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F2E0B2F-47DB-4861-A52D-BF0B0B905338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3" b="10813"/>
          <a:stretch>
            <a:fillRect/>
          </a:stretch>
        </p:blipFill>
        <p:spPr>
          <a:xfrm rot="232236">
            <a:off x="1098051" y="144803"/>
            <a:ext cx="2862018" cy="3988190"/>
          </a:xfrm>
          <a:prstGeom prst="snip2DiagRect">
            <a:avLst>
              <a:gd name="adj1" fmla="val 0"/>
              <a:gd name="adj2" fmla="val 0"/>
            </a:avLst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246F42F-0C62-4B70-A392-53AECA5C1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i="0" dirty="0">
                <a:effectLst/>
                <a:latin typeface="Arial" panose="020B0604020202020204" pitchFamily="34" charset="0"/>
              </a:rPr>
              <a:t>Новый год</a:t>
            </a:r>
            <a:r>
              <a:rPr lang="ru-RU" sz="2400" b="0" i="0" dirty="0">
                <a:effectLst/>
                <a:latin typeface="Arial" panose="020B0604020202020204" pitchFamily="34" charset="0"/>
              </a:rPr>
              <a:t> — один из популярных российских праздников.</a:t>
            </a:r>
            <a:endParaRPr lang="ru-RU" sz="2400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0EC03A23-4A2C-4C2A-B2CD-8497C880E3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2" y="2777067"/>
            <a:ext cx="7544216" cy="2413912"/>
          </a:xfrm>
        </p:spPr>
        <p:txBody>
          <a:bodyPr>
            <a:noAutofit/>
          </a:bodyPr>
          <a:lstStyle/>
          <a:p>
            <a:pPr algn="just"/>
            <a:r>
              <a:rPr lang="ru-RU" sz="2400" b="0" i="0" dirty="0">
                <a:solidFill>
                  <a:srgbClr val="002060"/>
                </a:solidFill>
                <a:effectLst/>
              </a:rPr>
              <a:t>Празднование Нового года для каждого человека имеет особенную ценность. У многих это событие ассоциируется с хрустом снега под ногами, запахом мандарин и ели, теплой домашней атмосферой. Детский смех, куранты, фейерверк и богато убранный стол - главные атрибуты праздника. Так, </a:t>
            </a:r>
            <a:r>
              <a:rPr lang="ru-RU" sz="2400" dirty="0">
                <a:solidFill>
                  <a:srgbClr val="002060"/>
                </a:solidFill>
              </a:rPr>
              <a:t>Алиса традиционно его празднует в кругу семьи и близких людей.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4B4EB63-7503-4DFE-B532-E7064B9B98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38809">
            <a:off x="1220598" y="3015732"/>
            <a:ext cx="2346770" cy="4172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73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4DA81C-AD69-47EF-BA11-64924CFC4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СабантуЙ</a:t>
            </a:r>
            <a:r>
              <a:rPr lang="ru-RU" dirty="0"/>
              <a:t> – один из самых популярных татарских национальных праздников.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D4752CC-08E1-4100-AF26-312D76504C52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13" b="10813"/>
          <a:stretch>
            <a:fillRect/>
          </a:stretch>
        </p:blipFill>
        <p:spPr>
          <a:xfrm rot="20464633">
            <a:off x="529884" y="304800"/>
            <a:ext cx="2719753" cy="3789945"/>
          </a:xfrm>
          <a:prstGeom prst="snip2DiagRect">
            <a:avLst>
              <a:gd name="adj1" fmla="val 0"/>
              <a:gd name="adj2" fmla="val 0"/>
            </a:avLst>
          </a:prstGeo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903D049-A4EE-4789-AC8F-C34ADF808F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662850" y="2732096"/>
            <a:ext cx="6939305" cy="2413912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</a:rPr>
              <a:t>П</a:t>
            </a:r>
            <a:r>
              <a:rPr lang="ru-RU" sz="2400" b="0" i="0" dirty="0">
                <a:solidFill>
                  <a:srgbClr val="002060"/>
                </a:solidFill>
                <a:effectLst/>
              </a:rPr>
              <a:t>раздник в честь сбора урожая, демонстрирующий силу и ловкость татар, пропагандирующий здоровый образ жизни. </a:t>
            </a:r>
            <a:r>
              <a:rPr lang="ru-RU" sz="2400" dirty="0">
                <a:solidFill>
                  <a:srgbClr val="002060"/>
                </a:solidFill>
              </a:rPr>
              <a:t>Вот и Ислам собрался на праздник Сабантуй.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B591889E-CEB0-4A79-9E31-F0B6904CA2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5750">
            <a:off x="310787" y="3405996"/>
            <a:ext cx="4494144" cy="2977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278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" y="277090"/>
            <a:ext cx="5999018" cy="31726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4655" y="277090"/>
            <a:ext cx="5638799" cy="317269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73381" y="4038715"/>
            <a:ext cx="968432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Вот и у нас в детском саду был организован проект «Традиция моей семьи» где семьи рассказывали о своих самых ярких и интересных обычаях, которые сохранились в современных семьях.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9826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449780" cy="40732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8109" y="2964873"/>
            <a:ext cx="4405746" cy="374072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184074" y="370457"/>
            <a:ext cx="7550726" cy="23974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Интересна и разнообразна татарская национальная кухня, одно из таких оригинальных и почетных блюд является кош-теле. Так в группе «Кроха» в семье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Хариса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это блюдо является атрибутом гостеприимства.</a:t>
            </a:r>
            <a:endParaRPr lang="ru-RU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671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5A36FE0A-2B31-4C65-947D-A5C781355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09446" y="432421"/>
            <a:ext cx="8534401" cy="806938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002060"/>
                </a:solidFill>
              </a:rPr>
              <a:t>Цели проекта: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C203AB0C-B8F3-4415-9DCB-E431CE85F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75704" y="1406557"/>
            <a:ext cx="8534400" cy="460169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000" b="1" i="0" u="sng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Образовательная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Познакомить воспитанников с понятием </a:t>
            </a:r>
            <a:r>
              <a:rPr lang="ru-RU" sz="20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толерантность</a:t>
            </a:r>
            <a:r>
              <a:rPr lang="ru-RU" sz="20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»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выявить основные черты 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толерантности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 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сформировать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правильное представление о 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толерантном поведении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r>
              <a:rPr lang="ru-RU" sz="2000" b="1" i="0" u="sng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Воспитательная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Воспитывать чувство уважения друг к другу, обычаям, традициям и культуре 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разных народов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Воспитывать 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интернационализм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коммуникативную культуру общения и взаимопонимание.</a:t>
            </a:r>
          </a:p>
          <a:p>
            <a:pPr algn="just"/>
            <a:r>
              <a:rPr lang="ru-RU" sz="2000" b="1" i="0" u="sng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Развивающая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Продолжить </a:t>
            </a:r>
            <a:r>
              <a:rPr lang="ru-RU" sz="20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формирование толерантного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отношения воспитанников между собой, способствовать развитию у воспитанников самосознания, которое помогает ребятам увидеть себя и других такими, какие они есть на самом деле. Развивать у воспитанников терпимость к различиям между сверстниками. Изготовление </a:t>
            </a:r>
            <a:r>
              <a:rPr lang="ru-RU" sz="20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«дерева </a:t>
            </a:r>
            <a:r>
              <a:rPr lang="ru-RU" sz="20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толерантности</a:t>
            </a:r>
            <a:r>
              <a:rPr lang="ru-RU" sz="2000" b="0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»</a:t>
            </a:r>
            <a:r>
              <a:rPr lang="ru-RU" sz="20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</a:t>
            </a:r>
          </a:p>
          <a:p>
            <a:pPr algn="just"/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425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7" y="318656"/>
            <a:ext cx="4100946" cy="3384274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167745" y="318656"/>
            <a:ext cx="64146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Изучая татарские национальные блюда на примере своей семьи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Мингазовых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 группе «Подсолнух» узнали о существовании древнего обычая клятвы хлебом –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ипи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дер. В их семье обязательно, уже как традиция, каждое воскресенье бабушка 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Танзиля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печет хлеб.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801" y="2996348"/>
            <a:ext cx="4560113" cy="3155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412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46" y="193966"/>
            <a:ext cx="5157027" cy="37992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855" y="3255818"/>
            <a:ext cx="5711209" cy="33666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15891" y="415638"/>
            <a:ext cx="6276109" cy="24439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Отдельного внимания достойна татарская вышивка. Вышивка как элемент традиционной культуры была наиболее любима татарскими мастерицами. О чём подробно рассказала бабушка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Зариповой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Нафисы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группы «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Гульбакча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».</a:t>
            </a:r>
            <a:endParaRPr lang="ru-RU" sz="2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26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44" y="512617"/>
            <a:ext cx="4677641" cy="550025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550475" y="1804841"/>
            <a:ext cx="6641525" cy="32967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Масленица – праздник восточных славян. Он существует на протяжении долгих веков. Этот праздник является пограничным между зимой и весной,  вот и для семьи Гришиных с группы «Подсолнух» в праздник масленицы традиция печь пряничный домик.</a:t>
            </a:r>
            <a:endParaRPr lang="ru-RU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588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82" y="96981"/>
            <a:ext cx="3726873" cy="354676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5222" y="2895599"/>
            <a:ext cx="3812624" cy="279861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2006" y="3713019"/>
            <a:ext cx="3726873" cy="296487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91891" y="96981"/>
            <a:ext cx="7206988" cy="28584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Вот и семья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Сатыбаловых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 группы «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Светофорик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рассказали, как они дорожат своими традициями и поддерживают их в наши дни, с чувашской национальной одеждой, головным убором –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тухью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и лакомым праздничным кушаньем – </a:t>
            </a:r>
            <a:r>
              <a:rPr lang="ru-RU" sz="2800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хуплу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8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951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156" y="74830"/>
            <a:ext cx="4613562" cy="4003964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296" y="173255"/>
            <a:ext cx="3430969" cy="423992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62545" y="4293409"/>
            <a:ext cx="9005455" cy="2068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450"/>
              </a:spcBef>
              <a:spcAft>
                <a:spcPts val="450"/>
              </a:spcAft>
            </a:pP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 татар Флориды есть два ежегодных </a:t>
            </a:r>
            <a:r>
              <a:rPr lang="ru-RU" sz="2400" dirty="0" err="1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ивента</a:t>
            </a:r>
            <a:r>
              <a:rPr lang="ru-RU" sz="2400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семейный пикник в декабре и сабантуй в марте. И вот в семье Филатовых с группы  «Теремок» близкие, уехав в другую страну не забывают о своих обычаях, которые сплачивают их дружную семью, делая их роднее и ближе.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60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748144"/>
            <a:ext cx="5772447" cy="5029201"/>
          </a:xfrm>
          <a:prstGeom prst="rect">
            <a:avLst/>
          </a:prstGeom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6505730" y="599606"/>
            <a:ext cx="5261547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 также они не забывают об обычаях народов Америки, где они проживают. Главной традицией Дня благодарения является праздничный обед, на который собираются несколько поколений одной семьи в доме старших и высказывают свою благодарность, а также решают важные вопросы, обсуждают ситуации, строят дальнейшие планы. Что, в общем и целом, эта традиция формирует гармонию в отношениях, усиливает сплочённость всех членов семьи между собой и сохраняет связь поколений.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895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Заголовок 17">
            <a:extLst>
              <a:ext uri="{FF2B5EF4-FFF2-40B4-BE49-F238E27FC236}">
                <a16:creationId xmlns:a16="http://schemas.microsoft.com/office/drawing/2014/main" xmlns="" id="{6A36BBD9-04B2-46D2-82BD-440714279C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5294226"/>
            <a:ext cx="10668416" cy="700173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chemeClr val="bg1"/>
                </a:solidFill>
              </a:rPr>
              <a:t>Наша группа – это маленькая семья. И хотелось бы, чтобы в нашей семье царили уважение, взаимопонимание и не было бы ссор. С детьми мы вырастили свое дерево толерантности . </a:t>
            </a:r>
            <a:r>
              <a:rPr lang="ru-RU" dirty="0">
                <a:solidFill>
                  <a:schemeClr val="bg1"/>
                </a:solidFill>
              </a:rPr>
              <a:t/>
            </a:r>
            <a:br>
              <a:rPr lang="ru-RU" dirty="0">
                <a:solidFill>
                  <a:schemeClr val="bg1"/>
                </a:solidFill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22" name="Объект 21">
            <a:extLst>
              <a:ext uri="{FF2B5EF4-FFF2-40B4-BE49-F238E27FC236}">
                <a16:creationId xmlns:a16="http://schemas.microsoft.com/office/drawing/2014/main" xmlns="" id="{F58E99C7-CBA3-46E9-B8B3-781A57DFEB8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731483">
            <a:off x="-5886" y="1137048"/>
            <a:ext cx="3616325" cy="2712243"/>
          </a:xfrm>
        </p:spPr>
      </p:pic>
      <p:pic>
        <p:nvPicPr>
          <p:cNvPr id="24" name="Объект 23">
            <a:extLst>
              <a:ext uri="{FF2B5EF4-FFF2-40B4-BE49-F238E27FC236}">
                <a16:creationId xmlns:a16="http://schemas.microsoft.com/office/drawing/2014/main" xmlns="" id="{C97A6B8C-4EBE-47FE-8989-AE9030D1077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765002" y="956890"/>
            <a:ext cx="3614737" cy="2711052"/>
          </a:xfr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xmlns="" id="{59B524E0-66D4-49DE-99BA-D62847E5B7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58232">
            <a:off x="5470718" y="1059214"/>
            <a:ext cx="3735105" cy="280132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E3A38A80-1738-435D-A5AB-14AF8D019BB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917773">
            <a:off x="8284374" y="1157559"/>
            <a:ext cx="3989195" cy="299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4329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7D790787-8F74-43F8-AA36-84CEFC56A1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149" y="124859"/>
            <a:ext cx="8628600" cy="1019908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002060"/>
                </a:solidFill>
              </a:rPr>
              <a:t>Рефлексия: «Дерево толерантности»</a:t>
            </a:r>
            <a:endParaRPr lang="ru-RU" dirty="0"/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D3697CEB-921D-45A1-B35C-B886452426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449" y="1144767"/>
            <a:ext cx="7348001" cy="5511002"/>
          </a:xfrm>
        </p:spPr>
      </p:pic>
    </p:spTree>
    <p:extLst>
      <p:ext uri="{BB962C8B-B14F-4D97-AF65-F5344CB8AC3E}">
        <p14:creationId xmlns:p14="http://schemas.microsoft.com/office/powerpoint/2010/main" val="4276980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4EE090-AC0D-42A5-B229-6BDBE4538D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76" y="4528896"/>
            <a:ext cx="9261646" cy="1507067"/>
          </a:xfrm>
        </p:spPr>
        <p:txBody>
          <a:bodyPr>
            <a:noAutofit/>
          </a:bodyPr>
          <a:lstStyle/>
          <a:p>
            <a:pPr algn="just"/>
            <a:r>
              <a:rPr lang="ru-RU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Россия – 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многонациональное государство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. В ней проживают люди 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160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ru-RU" sz="24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национальностей</a:t>
            </a:r>
            <a:r>
              <a:rPr lang="ru-RU" sz="24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: русские, башкиры, кабардинцы, калмыки, чуваши, якуты, ингуши… да разве всех перечислишь! Но все они – россияне. Россия – их родина.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50EE310F-D2F2-4FCA-84A2-895CD13B235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766" y="140678"/>
            <a:ext cx="7024468" cy="4037427"/>
          </a:xfrm>
        </p:spPr>
      </p:pic>
    </p:spTree>
    <p:extLst>
      <p:ext uri="{BB962C8B-B14F-4D97-AF65-F5344CB8AC3E}">
        <p14:creationId xmlns:p14="http://schemas.microsoft.com/office/powerpoint/2010/main" val="274776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412309-8797-452D-8255-7C51BAF1E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2341" y="4942970"/>
            <a:ext cx="8534400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Как повезло тебе и мне:</a:t>
            </a:r>
            <a:b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Мы родились в такой стране,</a:t>
            </a:r>
            <a:b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Где люди все – одна семья</a:t>
            </a:r>
            <a:b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</a:br>
            <a: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Куда не глянь – везде друзья!</a:t>
            </a:r>
            <a:br>
              <a:rPr lang="ru-RU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95B6465D-8465-4AAB-8FED-2B0E4A1CE4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8620" y="407963"/>
            <a:ext cx="5781823" cy="3854548"/>
          </a:xfrm>
        </p:spPr>
      </p:pic>
    </p:spTree>
    <p:extLst>
      <p:ext uri="{BB962C8B-B14F-4D97-AF65-F5344CB8AC3E}">
        <p14:creationId xmlns:p14="http://schemas.microsoft.com/office/powerpoint/2010/main" val="3420062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8182644-4B24-421B-9A61-A99056F5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4487332"/>
            <a:ext cx="10527739" cy="1507067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31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-Надо общаться, играть, читать, рассказывать о традициях своей семьи, своего народа.</a:t>
            </a:r>
            <a:r>
              <a:rPr lang="ru-RU" sz="3600" dirty="0"/>
              <a:t/>
            </a:r>
            <a:br>
              <a:rPr lang="ru-RU" sz="3600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9F5047D-1C47-4FF4-A08D-73D80A194F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685800"/>
            <a:ext cx="11006040" cy="361526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У каждого народа, каждой </a:t>
            </a:r>
            <a:r>
              <a:rPr lang="ru-RU" sz="3600" b="1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нации есть что-то своё</a:t>
            </a:r>
            <a:r>
              <a:rPr lang="ru-RU" sz="3600" b="0" i="0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, интересное и характерное. Конечно, невозможно знать обычаи, традиции, языки всех народов. Что же нам делать?!</a:t>
            </a:r>
            <a:endParaRPr lang="ru-RU" sz="3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7238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EB7E45F-34C8-4153-B12C-FA9956C8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2812" y="1589648"/>
            <a:ext cx="6883034" cy="1688123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</a:b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7BFB2B7-DB12-4517-89B0-69EDCA5D9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722812" y="2017410"/>
            <a:ext cx="6021388" cy="2048933"/>
          </a:xfrm>
        </p:spPr>
        <p:txBody>
          <a:bodyPr>
            <a:norm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</a:rPr>
              <a:t>Вот и группа №6 «Радуга» решила познакомиться с другими нациями в своей группе!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B9ABA901-C30E-4F13-ADAB-29789249BA14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15" r="14115"/>
          <a:stretch>
            <a:fillRect/>
          </a:stretch>
        </p:blipFill>
        <p:spPr>
          <a:prstGeom prst="snip2DiagRect">
            <a:avLst>
              <a:gd name="adj1" fmla="val 0"/>
              <a:gd name="adj2" fmla="val 0"/>
            </a:avLst>
          </a:prstGeom>
        </p:spPr>
      </p:pic>
    </p:spTree>
    <p:extLst>
      <p:ext uri="{BB962C8B-B14F-4D97-AF65-F5344CB8AC3E}">
        <p14:creationId xmlns:p14="http://schemas.microsoft.com/office/powerpoint/2010/main" val="3505322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>
            <a:extLst>
              <a:ext uri="{FF2B5EF4-FFF2-40B4-BE49-F238E27FC236}">
                <a16:creationId xmlns:a16="http://schemas.microsoft.com/office/drawing/2014/main" xmlns="" id="{3F8223A8-4A8C-4A00-9BED-26BD83880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529" y="184381"/>
            <a:ext cx="10545947" cy="15070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группу №6 «Радуга» посещают дети разных национальностей! Это: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6" name="Объект 25">
            <a:extLst>
              <a:ext uri="{FF2B5EF4-FFF2-40B4-BE49-F238E27FC236}">
                <a16:creationId xmlns:a16="http://schemas.microsoft.com/office/drawing/2014/main" xmlns="" id="{54E4B1A4-CD8C-462A-B917-41C8F9EEFFC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9207" y="1727464"/>
            <a:ext cx="2814452" cy="3868663"/>
          </a:xfrm>
        </p:spPr>
      </p:pic>
      <p:pic>
        <p:nvPicPr>
          <p:cNvPr id="32" name="Объект 31">
            <a:extLst>
              <a:ext uri="{FF2B5EF4-FFF2-40B4-BE49-F238E27FC236}">
                <a16:creationId xmlns:a16="http://schemas.microsoft.com/office/drawing/2014/main" xmlns="" id="{D17F6C37-6F5D-4AC2-8C77-ED3CDE065A4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755" y="2493888"/>
            <a:ext cx="2814452" cy="3868663"/>
          </a:xfr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B07682B2-A46B-49A2-81C6-474443273E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659" y="2342710"/>
            <a:ext cx="2814452" cy="401984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D53463D-0D86-44A3-9ACF-DE05A8711BE0}"/>
              </a:ext>
            </a:extLst>
          </p:cNvPr>
          <p:cNvSpPr txBox="1"/>
          <p:nvPr/>
        </p:nvSpPr>
        <p:spPr>
          <a:xfrm>
            <a:off x="972080" y="1837081"/>
            <a:ext cx="610537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Лезгины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1D7DE32-810E-441B-9AE1-31A7F4DE64AF}"/>
              </a:ext>
            </a:extLst>
          </p:cNvPr>
          <p:cNvSpPr txBox="1"/>
          <p:nvPr/>
        </p:nvSpPr>
        <p:spPr>
          <a:xfrm>
            <a:off x="4116557" y="1180274"/>
            <a:ext cx="183348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Татары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4595D5B-56AC-4BE2-A7E7-F428FC768CB4}"/>
              </a:ext>
            </a:extLst>
          </p:cNvPr>
          <p:cNvSpPr txBox="1"/>
          <p:nvPr/>
        </p:nvSpPr>
        <p:spPr>
          <a:xfrm>
            <a:off x="6917087" y="1804579"/>
            <a:ext cx="18036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Армяне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B376B29-E4F1-4FCD-888E-E9C89AC1A573}"/>
              </a:ext>
            </a:extLst>
          </p:cNvPr>
          <p:cNvSpPr txBox="1"/>
          <p:nvPr/>
        </p:nvSpPr>
        <p:spPr>
          <a:xfrm>
            <a:off x="9714974" y="1203395"/>
            <a:ext cx="19094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</a:rPr>
              <a:t>Русские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257A1E93-C9BC-4529-A8ED-6409F624A64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8111" y="1809650"/>
            <a:ext cx="2832887" cy="3786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33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039FDFA6-7400-460A-8859-D859E93821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10001251" cy="1684868"/>
          </a:xfrm>
        </p:spPr>
        <p:txBody>
          <a:bodyPr>
            <a:no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</a:rPr>
              <a:t/>
            </a:r>
            <a:br>
              <a:rPr lang="ru-RU" sz="2400" dirty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  <a:latin typeface="+mn-lt"/>
              </a:rPr>
              <a:t>Прежде всего, мы все живем в россии, в республике Татарстан. Поэтому воспитатели ПОЗНАКОМИЛИ С ОБЫЧАЯМИ И ТРАДИЦИЯМИ ТАТАРСКОГО НАРОДА.</a:t>
            </a:r>
            <a:r>
              <a:rPr lang="ru-RU" sz="2400" dirty="0">
                <a:latin typeface="+mn-lt"/>
              </a:rPr>
              <a:t> </a:t>
            </a:r>
            <a:r>
              <a:rPr lang="ru-RU" sz="2400" dirty="0">
                <a:solidFill>
                  <a:srgbClr val="002060"/>
                </a:solidFill>
                <a:latin typeface="+mn-lt"/>
              </a:rPr>
              <a:t>Дети играли в народные игры, смотрели мультфильм «Ак Барс»  узнали о значении цветов, изображенных на флаге.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3E4778A3-749C-47AE-BCAF-113CFE56CC2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50" y="685800"/>
            <a:ext cx="4819650" cy="3614738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54281FD6-410B-40F4-98E7-E053917EB9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813" y="685800"/>
            <a:ext cx="4819650" cy="3614738"/>
          </a:xfrm>
        </p:spPr>
      </p:pic>
    </p:spTree>
    <p:extLst>
      <p:ext uri="{BB962C8B-B14F-4D97-AF65-F5344CB8AC3E}">
        <p14:creationId xmlns:p14="http://schemas.microsoft.com/office/powerpoint/2010/main" val="4097968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xmlns="" id="{E24ABF60-019C-4A06-B677-861BBF47F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9593288" cy="1507067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>
                <a:solidFill>
                  <a:srgbClr val="002060"/>
                </a:solidFill>
                <a:latin typeface="+mn-lt"/>
              </a:rPr>
              <a:t>И сделали своими рукам флаг татарстана в технике обрывной аппликации.</a:t>
            </a: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xmlns="" id="{BF45F1DB-B997-4625-AAEC-0BC48C8D9E2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2" y="595745"/>
            <a:ext cx="4987637" cy="3614738"/>
          </a:xfrm>
        </p:spPr>
      </p:pic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0AB3A493-E8A2-4F62-BD59-FAB616B5089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4545" y="595745"/>
            <a:ext cx="4957355" cy="3614738"/>
          </a:xfrm>
        </p:spPr>
      </p:pic>
    </p:spTree>
    <p:extLst>
      <p:ext uri="{BB962C8B-B14F-4D97-AF65-F5344CB8AC3E}">
        <p14:creationId xmlns:p14="http://schemas.microsoft.com/office/powerpoint/2010/main" val="103349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1510</TotalTime>
  <Words>772</Words>
  <Application>Microsoft Office PowerPoint</Application>
  <PresentationFormat>Широкоэкранный</PresentationFormat>
  <Paragraphs>65</Paragraphs>
  <Slides>27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34" baseType="lpstr">
      <vt:lpstr>Arial</vt:lpstr>
      <vt:lpstr>Calibri</vt:lpstr>
      <vt:lpstr>Century Gothic</vt:lpstr>
      <vt:lpstr>Open Sans</vt:lpstr>
      <vt:lpstr>Times New Roman</vt:lpstr>
      <vt:lpstr>Wingdings 3</vt:lpstr>
      <vt:lpstr>Сектор</vt:lpstr>
      <vt:lpstr>МБДОУ ЦРР №36 «Волшебный дворец»  г. Альметьевска</vt:lpstr>
      <vt:lpstr>Цели проекта:</vt:lpstr>
      <vt:lpstr>Россия – многонациональное государство. В ней проживают люди 160 национальностей: русские, башкиры, кабардинцы, калмыки, чуваши, якуты, ингуши… да разве всех перечислишь! Но все они – россияне. Россия – их родина.</vt:lpstr>
      <vt:lpstr>Как повезло тебе и мне: Мы родились в такой стране, Где люди все – одна семья Куда не глянь – везде друзья! </vt:lpstr>
      <vt:lpstr>-Надо общаться, играть, читать, рассказывать о традициях своей семьи, своего народа. </vt:lpstr>
      <vt:lpstr>   </vt:lpstr>
      <vt:lpstr>группу №6 «Радуга» посещают дети разных национальностей! Это: </vt:lpstr>
      <vt:lpstr> Прежде всего, мы все живем в россии, в республике Татарстан. Поэтому воспитатели ПОЗНАКОМИЛИ С ОБЫЧАЯМИ И ТРАДИЦИЯМИ ТАТАРСКОГО НАРОДА. Дети играли в народные игры, смотрели мультфильм «Ак Барс»  узнали о значении цветов, изображенных на флаге.</vt:lpstr>
      <vt:lpstr>И сделали своими рукам флаг татарстана в технике обрывной аппликации.</vt:lpstr>
      <vt:lpstr>Немного информации о каждой национальности</vt:lpstr>
      <vt:lpstr>Презентация PowerPoint</vt:lpstr>
      <vt:lpstr>Презентация PowerPoint</vt:lpstr>
      <vt:lpstr>Презентация PowerPoint</vt:lpstr>
      <vt:lpstr>Национальное блюдо – хинкал.</vt:lpstr>
      <vt:lpstr>       Праздник Святого Воскресения, именуемый в Армении «Затик».  </vt:lpstr>
      <vt:lpstr>Новый год — один из популярных российских праздников.</vt:lpstr>
      <vt:lpstr>СабантуЙ – один из самых популярных татарских национальных праздников.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Наша группа – это маленькая семья. И хотелось бы, чтобы в нашей семье царили уважение, взаимопонимание и не было бы ссор. С детьми мы вырастили свое дерево толерантности .  </vt:lpstr>
      <vt:lpstr>Рефлексия: «Дерево толерантности»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ЦРР №36 «Волшебный дворец»  г. Альметьевска</dc:title>
  <dc:creator>hp</dc:creator>
  <cp:lastModifiedBy>User</cp:lastModifiedBy>
  <cp:revision>94</cp:revision>
  <dcterms:created xsi:type="dcterms:W3CDTF">2021-05-04T15:46:12Z</dcterms:created>
  <dcterms:modified xsi:type="dcterms:W3CDTF">2022-03-20T09:49:54Z</dcterms:modified>
</cp:coreProperties>
</file>